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9"/>
  </p:notesMasterIdLst>
  <p:sldIdLst>
    <p:sldId id="256" r:id="rId2"/>
    <p:sldId id="298" r:id="rId3"/>
    <p:sldId id="351" r:id="rId4"/>
    <p:sldId id="353" r:id="rId5"/>
    <p:sldId id="352" r:id="rId6"/>
    <p:sldId id="369" r:id="rId7"/>
    <p:sldId id="370" r:id="rId8"/>
    <p:sldId id="371" r:id="rId9"/>
    <p:sldId id="395" r:id="rId10"/>
    <p:sldId id="396" r:id="rId11"/>
    <p:sldId id="430" r:id="rId12"/>
    <p:sldId id="373" r:id="rId13"/>
    <p:sldId id="431" r:id="rId14"/>
    <p:sldId id="432" r:id="rId15"/>
    <p:sldId id="372" r:id="rId16"/>
    <p:sldId id="433" r:id="rId17"/>
    <p:sldId id="397" r:id="rId18"/>
    <p:sldId id="398" r:id="rId19"/>
    <p:sldId id="434" r:id="rId20"/>
    <p:sldId id="435" r:id="rId21"/>
    <p:sldId id="436" r:id="rId22"/>
    <p:sldId id="399" r:id="rId23"/>
    <p:sldId id="400" r:id="rId24"/>
    <p:sldId id="401" r:id="rId25"/>
    <p:sldId id="402" r:id="rId26"/>
    <p:sldId id="437" r:id="rId27"/>
    <p:sldId id="438" r:id="rId28"/>
    <p:sldId id="439" r:id="rId29"/>
    <p:sldId id="403" r:id="rId30"/>
    <p:sldId id="440" r:id="rId31"/>
    <p:sldId id="404" r:id="rId32"/>
    <p:sldId id="441" r:id="rId33"/>
    <p:sldId id="407" r:id="rId34"/>
    <p:sldId id="442" r:id="rId35"/>
    <p:sldId id="387" r:id="rId36"/>
    <p:sldId id="388" r:id="rId37"/>
    <p:sldId id="389" r:id="rId38"/>
  </p:sldIdLst>
  <p:sldSz cx="9144000" cy="5143500" type="screen16x9"/>
  <p:notesSz cx="6858000" cy="9144000"/>
  <p:embeddedFontLs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435806-97B8-490E-B480-31466B24531E}">
  <a:tblStyle styleId="{9F435806-97B8-490E-B480-31466B24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7565C-0B4D-48DE-8D35-4CD3B751DF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804" y="-1194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8ebf7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28ebf7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64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37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02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5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3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6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9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69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9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940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019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010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946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160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5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84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349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75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67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222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817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66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09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31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08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5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6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C9EF5E-19DB-C129-4688-1B330C70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>
            <a:extLst>
              <a:ext uri="{FF2B5EF4-FFF2-40B4-BE49-F238E27FC236}">
                <a16:creationId xmlns:a16="http://schemas.microsoft.com/office/drawing/2014/main" id="{8BBFC9F1-50BA-CA1A-2BCB-9FC8EE3B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>
            <a:extLst>
              <a:ext uri="{FF2B5EF4-FFF2-40B4-BE49-F238E27FC236}">
                <a16:creationId xmlns:a16="http://schemas.microsoft.com/office/drawing/2014/main" id="{D5A1697D-301B-252E-55D1-50CDD9A9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6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675" y="440175"/>
            <a:ext cx="8320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49849"/>
          <a:stretch/>
        </p:blipFill>
        <p:spPr>
          <a:xfrm>
            <a:off x="5452275" y="0"/>
            <a:ext cx="309241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41825" y="2036863"/>
            <a:ext cx="5609700" cy="173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4575" y="3822675"/>
            <a:ext cx="3630300" cy="3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23700" y="238125"/>
            <a:ext cx="8709600" cy="4668600"/>
            <a:chOff x="223700" y="238125"/>
            <a:chExt cx="8709600" cy="466860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85485" y="792051"/>
              <a:ext cx="3466800" cy="207250"/>
              <a:chOff x="227760" y="1017751"/>
              <a:chExt cx="3466800" cy="20725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227760" y="1225001"/>
                <a:ext cx="346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7760" y="1130801"/>
                <a:ext cx="327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7760" y="1017751"/>
                <a:ext cx="300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9" name="Google Shape;19;p2"/>
            <p:cNvSpPr/>
            <p:nvPr/>
          </p:nvSpPr>
          <p:spPr>
            <a:xfrm>
              <a:off x="223700" y="238125"/>
              <a:ext cx="8709600" cy="4668600"/>
            </a:xfrm>
            <a:prstGeom prst="frame">
              <a:avLst>
                <a:gd name="adj1" fmla="val 12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560750" y="3272729"/>
              <a:ext cx="96900" cy="639291"/>
              <a:chOff x="8382321" y="2252104"/>
              <a:chExt cx="96900" cy="639291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54921" y="463494"/>
              <a:ext cx="328561" cy="328561"/>
              <a:chOff x="2040096" y="423669"/>
              <a:chExt cx="328561" cy="328561"/>
            </a:xfrm>
          </p:grpSpPr>
          <p:sp>
            <p:nvSpPr>
              <p:cNvPr id="27" name="Google Shape;27;p2"/>
              <p:cNvSpPr/>
              <p:nvPr/>
            </p:nvSpPr>
            <p:spPr>
              <a:xfrm rot="-2700000">
                <a:off x="2060130" y="63546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2156011" y="53958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2251891" y="443703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6166237" y="464087"/>
            <a:ext cx="2977762" cy="2913651"/>
            <a:chOff x="6166237" y="464087"/>
            <a:chExt cx="2977762" cy="2913651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6166237" y="464087"/>
              <a:ext cx="2842400" cy="2913651"/>
              <a:chOff x="6166237" y="464087"/>
              <a:chExt cx="2842400" cy="2913651"/>
            </a:xfrm>
          </p:grpSpPr>
          <p:pic>
            <p:nvPicPr>
              <p:cNvPr id="32" name="Google Shape;32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6900960" y="464085"/>
                <a:ext cx="2107675" cy="2107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 flipH="1">
                <a:off x="6166573" y="566533"/>
                <a:ext cx="1091957" cy="109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6">
                <a:alphaModFix amt="48000"/>
              </a:blip>
              <a:stretch>
                <a:fillRect/>
              </a:stretch>
            </p:blipFill>
            <p:spPr>
              <a:xfrm rot="-5400000" flipH="1">
                <a:off x="7422337" y="2231037"/>
                <a:ext cx="1146700" cy="114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2"/>
              <p:cNvSpPr/>
              <p:nvPr/>
            </p:nvSpPr>
            <p:spPr>
              <a:xfrm rot="-2700000">
                <a:off x="6545613" y="1488901"/>
                <a:ext cx="333896" cy="333896"/>
              </a:xfrm>
              <a:prstGeom prst="roundRect">
                <a:avLst>
                  <a:gd name="adj" fmla="val 160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" name="Google Shape;36;p2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997299" y="2044300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 amt="40000"/>
          </a:blip>
          <a:srcRect r="54071"/>
          <a:stretch/>
        </p:blipFill>
        <p:spPr>
          <a:xfrm rot="5400000">
            <a:off x="4841211" y="4016912"/>
            <a:ext cx="709151" cy="15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3762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2"/>
          </p:nvPr>
        </p:nvSpPr>
        <p:spPr>
          <a:xfrm>
            <a:off x="3484347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03107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93762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484350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603107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/>
          <p:nvPr/>
        </p:nvSpPr>
        <p:spPr>
          <a:xfrm rot="5400000" flipH="1">
            <a:off x="-180520" y="1220232"/>
            <a:ext cx="1215475" cy="278312"/>
          </a:xfrm>
          <a:custGeom>
            <a:avLst/>
            <a:gdLst/>
            <a:ahLst/>
            <a:cxnLst/>
            <a:rect l="l" t="t" r="r" b="b"/>
            <a:pathLst>
              <a:path w="48619" h="13812" extrusionOk="0">
                <a:moveTo>
                  <a:pt x="48619" y="13812"/>
                </a:moveTo>
                <a:lnTo>
                  <a:pt x="48619" y="7870"/>
                </a:lnTo>
                <a:lnTo>
                  <a:pt x="40749" y="0"/>
                </a:lnTo>
                <a:lnTo>
                  <a:pt x="6048" y="0"/>
                </a:lnTo>
                <a:lnTo>
                  <a:pt x="0" y="604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 amt="10000"/>
          </a:blip>
          <a:srcRect r="39161"/>
          <a:stretch/>
        </p:blipFill>
        <p:spPr>
          <a:xfrm>
            <a:off x="8173500" y="292275"/>
            <a:ext cx="6976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14451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48879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1445100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4887901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1445100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1445100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7"/>
          </p:nvPr>
        </p:nvSpPr>
        <p:spPr>
          <a:xfrm>
            <a:off x="4887863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8"/>
          </p:nvPr>
        </p:nvSpPr>
        <p:spPr>
          <a:xfrm>
            <a:off x="4887875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2700116">
            <a:off x="223930" y="771318"/>
            <a:ext cx="523055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 rot="5400000">
            <a:off x="8062135" y="4256661"/>
            <a:ext cx="911413" cy="281103"/>
            <a:chOff x="7777725" y="4404925"/>
            <a:chExt cx="1156175" cy="356594"/>
          </a:xfrm>
        </p:grpSpPr>
        <p:sp>
          <p:nvSpPr>
            <p:cNvPr id="215" name="Google Shape;215;p17"/>
            <p:cNvSpPr/>
            <p:nvPr/>
          </p:nvSpPr>
          <p:spPr>
            <a:xfrm>
              <a:off x="7779250" y="4511144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217" name="Google Shape;217;p17"/>
            <p:cNvCxnSpPr/>
            <p:nvPr/>
          </p:nvCxnSpPr>
          <p:spPr>
            <a:xfrm rot="10800000">
              <a:off x="8520500" y="4572625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 rotWithShape="1">
          <a:blip r:embed="rId2">
            <a:alphaModFix amt="60000"/>
          </a:blip>
          <a:srcRect r="18374" b="26079"/>
          <a:stretch/>
        </p:blipFill>
        <p:spPr>
          <a:xfrm>
            <a:off x="7303175" y="3476400"/>
            <a:ext cx="1840827" cy="16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 amt="40000"/>
          </a:blip>
          <a:srcRect l="19929"/>
          <a:stretch/>
        </p:blipFill>
        <p:spPr>
          <a:xfrm rot="5400000">
            <a:off x="4748850" y="-17687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hasCustomPrompt="1"/>
          </p:nvPr>
        </p:nvSpPr>
        <p:spPr>
          <a:xfrm>
            <a:off x="789413" y="20203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789425" y="2794973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70566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3"/>
          </p:nvPr>
        </p:nvSpPr>
        <p:spPr>
          <a:xfrm>
            <a:off x="789425" y="148060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title" idx="4" hasCustomPrompt="1"/>
          </p:nvPr>
        </p:nvSpPr>
        <p:spPr>
          <a:xfrm>
            <a:off x="789413" y="33349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5"/>
          </p:nvPr>
        </p:nvSpPr>
        <p:spPr>
          <a:xfrm>
            <a:off x="789425" y="410965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5400000" flipH="1">
            <a:off x="7725479" y="3028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9"/>
          <p:cNvGrpSpPr/>
          <p:nvPr/>
        </p:nvGrpSpPr>
        <p:grpSpPr>
          <a:xfrm>
            <a:off x="8397730" y="447053"/>
            <a:ext cx="328561" cy="328561"/>
            <a:chOff x="2040096" y="423669"/>
            <a:chExt cx="328561" cy="328561"/>
          </a:xfrm>
        </p:grpSpPr>
        <p:sp>
          <p:nvSpPr>
            <p:cNvPr id="254" name="Google Shape;254;p1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6711295" y="2729187"/>
            <a:ext cx="2172430" cy="2107675"/>
            <a:chOff x="6711295" y="2729187"/>
            <a:chExt cx="2172430" cy="2107675"/>
          </a:xfrm>
        </p:grpSpPr>
        <p:pic>
          <p:nvPicPr>
            <p:cNvPr id="258" name="Google Shape;258;p19"/>
            <p:cNvPicPr preferRelativeResize="0"/>
            <p:nvPr/>
          </p:nvPicPr>
          <p:blipFill rotWithShape="1">
            <a:blip r:embed="rId6">
              <a:alphaModFix/>
            </a:blip>
            <a:srcRect b="6803"/>
            <a:stretch/>
          </p:blipFill>
          <p:spPr>
            <a:xfrm rot="-5400000">
              <a:off x="6847700" y="2800838"/>
              <a:ext cx="2107675" cy="196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>
              <a:off x="6711295" y="2920154"/>
              <a:ext cx="1189500" cy="11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 amt="40000"/>
          </a:blip>
          <a:srcRect t="17177" r="23017"/>
          <a:stretch/>
        </p:blipFill>
        <p:spPr>
          <a:xfrm rot="5400000">
            <a:off x="7554838" y="3555788"/>
            <a:ext cx="15409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8099886">
            <a:off x="451709" y="74815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 amt="60000"/>
          </a:blip>
          <a:srcRect l="24391" b="48867"/>
          <a:stretch/>
        </p:blipFill>
        <p:spPr>
          <a:xfrm>
            <a:off x="0" y="3719350"/>
            <a:ext cx="2105798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5400000" flipH="1">
            <a:off x="7997312" y="12"/>
            <a:ext cx="11467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/>
          <p:nvPr/>
        </p:nvSpPr>
        <p:spPr>
          <a:xfrm rot="10800000">
            <a:off x="498600" y="438831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 amt="40000"/>
          </a:blip>
          <a:srcRect l="19929"/>
          <a:stretch/>
        </p:blipFill>
        <p:spPr>
          <a:xfrm rot="-5400000">
            <a:off x="7545925" y="354542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 rot="10800000">
            <a:off x="210700" y="236781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 amt="60000"/>
          </a:blip>
          <a:srcRect l="25160" b="40469"/>
          <a:stretch/>
        </p:blipFill>
        <p:spPr>
          <a:xfrm>
            <a:off x="0" y="3947250"/>
            <a:ext cx="1503899" cy="11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135550" y="3218400"/>
            <a:ext cx="4872900" cy="431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71987" y="71988"/>
            <a:ext cx="1430949" cy="1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flipH="1">
            <a:off x="7725479" y="37129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 rot="5400000">
            <a:off x="8399448" y="4385235"/>
            <a:ext cx="328561" cy="328561"/>
            <a:chOff x="2040096" y="423669"/>
            <a:chExt cx="328561" cy="328561"/>
          </a:xfrm>
        </p:grpSpPr>
        <p:sp>
          <p:nvSpPr>
            <p:cNvPr id="116" name="Google Shape;116;p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 amt="60000"/>
          </a:blip>
          <a:srcRect r="48543"/>
          <a:stretch/>
        </p:blipFill>
        <p:spPr>
          <a:xfrm rot="5400000">
            <a:off x="3855437" y="3034339"/>
            <a:ext cx="1433127" cy="2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4">
            <a:alphaModFix amt="40000"/>
          </a:blip>
          <a:srcRect l="49989" b="32587"/>
          <a:stretch/>
        </p:blipFill>
        <p:spPr>
          <a:xfrm rot="5400000">
            <a:off x="232537" y="-226713"/>
            <a:ext cx="1336449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flipH="1">
            <a:off x="282137" y="306262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 rot="5400000">
            <a:off x="4523550" y="4235904"/>
            <a:ext cx="96900" cy="639291"/>
            <a:chOff x="8382321" y="2252104"/>
            <a:chExt cx="96900" cy="639291"/>
          </a:xfrm>
        </p:grpSpPr>
        <p:sp>
          <p:nvSpPr>
            <p:cNvPr id="130" name="Google Shape;130;p11"/>
            <p:cNvSpPr/>
            <p:nvPr/>
          </p:nvSpPr>
          <p:spPr>
            <a:xfrm rot="5400000">
              <a:off x="8382321" y="23877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8382321" y="2523300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8382321" y="26588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8382321" y="22521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8382321" y="27944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 flipH="1">
            <a:off x="5405635" y="472726"/>
            <a:ext cx="3466800" cy="94200"/>
            <a:chOff x="227760" y="1130801"/>
            <a:chExt cx="3466800" cy="94200"/>
          </a:xfrm>
        </p:grpSpPr>
        <p:cxnSp>
          <p:nvCxnSpPr>
            <p:cNvPr id="136" name="Google Shape;136;p11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11"/>
            <p:cNvCxnSpPr/>
            <p:nvPr/>
          </p:nvCxnSpPr>
          <p:spPr>
            <a:xfrm>
              <a:off x="227760" y="1130801"/>
              <a:ext cx="327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38" name="Google Shape;138;p11"/>
          <p:cNvSpPr txBox="1">
            <a:spLocks noGrp="1"/>
          </p:cNvSpPr>
          <p:nvPr>
            <p:ph type="title" hasCustomPrompt="1"/>
          </p:nvPr>
        </p:nvSpPr>
        <p:spPr>
          <a:xfrm>
            <a:off x="1506150" y="1761150"/>
            <a:ext cx="61317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937550" y="2885250"/>
            <a:ext cx="5268900" cy="42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564312" y="2727934"/>
            <a:ext cx="8158120" cy="2058416"/>
            <a:chOff x="564312" y="2727934"/>
            <a:chExt cx="8158120" cy="2058416"/>
          </a:xfrm>
        </p:grpSpPr>
        <p:grpSp>
          <p:nvGrpSpPr>
            <p:cNvPr id="141" name="Google Shape;141;p11"/>
            <p:cNvGrpSpPr/>
            <p:nvPr/>
          </p:nvGrpSpPr>
          <p:grpSpPr>
            <a:xfrm>
              <a:off x="7102925" y="3212428"/>
              <a:ext cx="1619507" cy="1573922"/>
              <a:chOff x="7102925" y="3212428"/>
              <a:chExt cx="1619507" cy="1573922"/>
            </a:xfrm>
          </p:grpSpPr>
          <p:pic>
            <p:nvPicPr>
              <p:cNvPr id="142" name="Google Shape;142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2925" y="3802375"/>
                <a:ext cx="983975" cy="98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53755" y="3212428"/>
                <a:ext cx="1468677" cy="1469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700057">
              <a:off x="672634" y="2836268"/>
              <a:ext cx="523056" cy="523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50588" y="50588"/>
            <a:ext cx="1005576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5400000">
            <a:off x="281052" y="296777"/>
            <a:ext cx="932575" cy="9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ctrTitle"/>
          </p:nvPr>
        </p:nvSpPr>
        <p:spPr>
          <a:xfrm>
            <a:off x="0" y="2152957"/>
            <a:ext cx="6896438" cy="976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Database-as-a-service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rešenja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MS SQL-a</a:t>
            </a:r>
            <a:endParaRPr lang="en-GB" sz="2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7">
            <a:off x="6755934" y="201000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26">
            <a:extLst>
              <a:ext uri="{FF2B5EF4-FFF2-40B4-BE49-F238E27FC236}">
                <a16:creationId xmlns:a16="http://schemas.microsoft.com/office/drawing/2014/main" id="{24903A62-1A06-497F-E421-F7070FF0D25A}"/>
              </a:ext>
            </a:extLst>
          </p:cNvPr>
          <p:cNvSpPr txBox="1">
            <a:spLocks/>
          </p:cNvSpPr>
          <p:nvPr/>
        </p:nvSpPr>
        <p:spPr>
          <a:xfrm>
            <a:off x="493910" y="457034"/>
            <a:ext cx="8228300" cy="7397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UNIVERZITET U NIŠU</a:t>
            </a:r>
          </a:p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ELEKTRONSKI FAKULTET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3FFC-20AC-58D2-8DB6-9A2CFA18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400134"/>
            <a:ext cx="1180474" cy="122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9A00D-B567-45D2-D432-B96FFCBFFCCF}"/>
              </a:ext>
            </a:extLst>
          </p:cNvPr>
          <p:cNvSpPr txBox="1"/>
          <p:nvPr/>
        </p:nvSpPr>
        <p:spPr>
          <a:xfrm>
            <a:off x="903156" y="3639485"/>
            <a:ext cx="765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		                                                                                      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Katarina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Maksimović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1599                                                                                   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Aleksandar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Stanimirović</a:t>
            </a:r>
            <a:endParaRPr lang="en-GB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1200" y="1464975"/>
            <a:ext cx="5274301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bilo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širom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zona.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globalni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unapred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konfigurisane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snapshot-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nalaze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regionalni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statičke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eksterne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nalaze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istoj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zoni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zonski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VM instance,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njihove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tipove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Graphic 6">
            <a:extLst>
              <a:ext uri="{FF2B5EF4-FFF2-40B4-BE49-F238E27FC236}">
                <a16:creationId xmlns:a16="http://schemas.microsoft.com/office/drawing/2014/main" id="{3F8C14F6-4769-4176-8760-84556BA6D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948" y="1560444"/>
            <a:ext cx="3553785" cy="29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71200" y="16768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05561" y="1311130"/>
            <a:ext cx="7916862" cy="189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Svi Google Cloud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moraju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pripadati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zamisliti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organizacioni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entitet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ono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gradi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sastoji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podešavanja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dozvola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metapodataka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opisuju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okviru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jednog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zajedno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primer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komuniciranjem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interne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u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pravilima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zona.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E7CEE3-39BE-1509-85C7-65E7C3F63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810" y="2818959"/>
            <a:ext cx="2039620" cy="17449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619B2CCC-4B86-C489-5154-C0945B52BD63}"/>
              </a:ext>
            </a:extLst>
          </p:cNvPr>
          <p:cNvSpPr txBox="1"/>
          <p:nvPr/>
        </p:nvSpPr>
        <p:spPr>
          <a:xfrm>
            <a:off x="715903" y="2698328"/>
            <a:ext cx="5137566" cy="198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koji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koji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obezbedite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8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720000" y="1235114"/>
            <a:ext cx="7703998" cy="5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konzola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6B219D-2140-0119-AC6B-7ECA153A4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99" y="1708321"/>
            <a:ext cx="5943600" cy="281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0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617866" y="1434155"/>
            <a:ext cx="7703998" cy="15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načine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CLI.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otvaranje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terminala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sopstvenom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pokretanje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Cloud-a.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Shell, koji je shell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zasnovan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browser-u.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browser-a, ne mora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ništa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otvori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Shell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konzole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25447C-98FB-BED0-7E92-72028E379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1064" y="3187796"/>
            <a:ext cx="5130800" cy="141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686266" y="1553425"/>
            <a:ext cx="7703998" cy="15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njima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izlažu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API-je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glavne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svrhe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API-ji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API-ji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optimizovani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podržane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jezike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Node.js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Python.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dizajnirane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metafora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prirodnije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piše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šablonskog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pomoćnike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autorizaciju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Administrativni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API-ji nude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funkcionalnost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Na primer,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administratorske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sopstvene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automatizovane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alate.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4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10472" y="13955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-706280" y="1184596"/>
            <a:ext cx="5927701" cy="61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00200" lvl="2" indent="-2286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FD72DC-199A-4D64-11C9-C222FD74C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0" y="1672404"/>
            <a:ext cx="5552440" cy="2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10472" y="13955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-587011" y="1491481"/>
            <a:ext cx="5927701" cy="61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00200" lvl="2" indent="-2286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Pomoću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gcloud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ABA58D-DC99-A70E-FE60-C40B7EA3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6" y="2301526"/>
            <a:ext cx="6559827" cy="16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88329" y="413041"/>
            <a:ext cx="7400212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regled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kreiranih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instanci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91713" y="1814567"/>
            <a:ext cx="7114833" cy="100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i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</a:t>
            </a:r>
            <a:r>
              <a:rPr lang="en-US" i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instances list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pregledati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čemu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dobijaju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A4C538-B607-54CE-BBB0-F0913207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86" y="2548118"/>
            <a:ext cx="59436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38882" y="2381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Dostupnost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309101" y="1330677"/>
            <a:ext cx="6669155" cy="46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instance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imati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javnu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privatnu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adresu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FF11160A-48F0-6F25-E253-65E359F2366A}"/>
              </a:ext>
            </a:extLst>
          </p:cNvPr>
          <p:cNvSpPr txBox="1"/>
          <p:nvPr/>
        </p:nvSpPr>
        <p:spPr>
          <a:xfrm>
            <a:off x="1229632" y="2151238"/>
            <a:ext cx="661946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IPv4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virtuelnom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(VPC).</a:t>
            </a:r>
            <a:r>
              <a:rPr lang="en-GB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povezivanje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VPC-u.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Veze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privatnog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IP-a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obično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nižu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latenciju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ograničene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vektore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napada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zahtevaju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prelazak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interneta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Javna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IPv4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eksterno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javnom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internetu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prima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unutar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van Google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uključujući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vaš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kancelarija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8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38882" y="2381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Autorizovanje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Autentifikacija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6" y="1434155"/>
            <a:ext cx="7574325" cy="3072555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754666" y="1311874"/>
            <a:ext cx="6669155" cy="46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Autorizovanje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SQL-a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izvršiti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načina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FF11160A-48F0-6F25-E253-65E359F2366A}"/>
              </a:ext>
            </a:extLst>
          </p:cNvPr>
          <p:cNvSpPr txBox="1"/>
          <p:nvPr/>
        </p:nvSpPr>
        <p:spPr>
          <a:xfrm>
            <a:off x="1232096" y="2036995"/>
            <a:ext cx="661946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jezički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konektori</a:t>
            </a:r>
            <a:endParaRPr lang="en-US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Auth proxy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Samoupravljani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SSL/TLS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sertifikati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775F5941-8B07-5DE4-2506-D95377868A84}"/>
              </a:ext>
            </a:extLst>
          </p:cNvPr>
          <p:cNvSpPr txBox="1"/>
          <p:nvPr/>
        </p:nvSpPr>
        <p:spPr>
          <a:xfrm>
            <a:off x="815009" y="3260534"/>
            <a:ext cx="7327873" cy="121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kontrolu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identiteta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krajnje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postiže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unese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akreditive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korisničko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lozinku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postiže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akreditivi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usluge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73588" y="1312239"/>
            <a:ext cx="7704000" cy="27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savremenom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igra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ulogu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inovacija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Jedan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najvažnijih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tehnoloških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poslednjih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decenija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razvoj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transformisale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svojim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IT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kontekstu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pojam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Database as a Service (DBaaS)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zauzima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posebno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mesto. DBaaS je model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nude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kompletno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putem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interneta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tehnologije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DBaaS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alate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modernizaciju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optimizaciju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omogućavajući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organizacijama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budu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fleksibilnije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efikasnije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sigurnije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010225" y="4664775"/>
            <a:ext cx="1536975" cy="241725"/>
          </a:xfrm>
          <a:custGeom>
            <a:avLst/>
            <a:gdLst/>
            <a:ahLst/>
            <a:cxnLst/>
            <a:rect l="l" t="t" r="r" b="b"/>
            <a:pathLst>
              <a:path w="61479" h="9669" extrusionOk="0">
                <a:moveTo>
                  <a:pt x="40409" y="196260"/>
                </a:moveTo>
                <a:lnTo>
                  <a:pt x="40409" y="186591"/>
                </a:lnTo>
                <a:lnTo>
                  <a:pt x="101888" y="18659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" name="Google Shape;311;p27"/>
          <p:cNvGrpSpPr/>
          <p:nvPr/>
        </p:nvGrpSpPr>
        <p:grpSpPr>
          <a:xfrm rot="10800000">
            <a:off x="8236947" y="492400"/>
            <a:ext cx="636851" cy="94200"/>
            <a:chOff x="227760" y="1130801"/>
            <a:chExt cx="3466800" cy="94200"/>
          </a:xfrm>
        </p:grpSpPr>
        <p:cxnSp>
          <p:nvCxnSpPr>
            <p:cNvPr id="312" name="Google Shape;312;p27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227760" y="1130801"/>
              <a:ext cx="27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 amt="50000"/>
          </a:blip>
          <a:srcRect l="26344" t="28964" r="29123" b="29627"/>
          <a:stretch/>
        </p:blipFill>
        <p:spPr>
          <a:xfrm rot="7">
            <a:off x="7821339" y="4015683"/>
            <a:ext cx="232924" cy="21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2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356"/>
            <a:ext cx="7927021" cy="144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ovezivanje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instancu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pomoću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SSMS-a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719999" y="1381539"/>
            <a:ext cx="7704001" cy="308009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C81441-E2E7-BDD4-BD94-1F50474D4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45" y="1532205"/>
            <a:ext cx="2581910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5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356"/>
            <a:ext cx="7927021" cy="144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719999" y="1381539"/>
            <a:ext cx="7704001" cy="308009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38D892-4973-EBF9-0408-1C6A6DAE7A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559827"/>
            <a:ext cx="4895850" cy="27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84810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40215" y="1086542"/>
            <a:ext cx="7763283" cy="2233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pomažu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vratite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izgubljene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vašu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SQL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Pored toga,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problema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vratiti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prethodno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korišćenjem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da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biste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prepisali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neophodne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oštećenja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Izrada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oporavak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primenljiva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primarne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SQL ne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instance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zaustavite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izbrišete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izbrišete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čuvaju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4 dana. </a:t>
            </a: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B57F9617-BBE2-64A7-D7CF-0401CA297A94}"/>
              </a:ext>
            </a:extLst>
          </p:cNvPr>
          <p:cNvSpPr txBox="1"/>
          <p:nvPr/>
        </p:nvSpPr>
        <p:spPr>
          <a:xfrm>
            <a:off x="840502" y="3014734"/>
            <a:ext cx="7763283" cy="178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2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sz="16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SQL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vrši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vrste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backup-a: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6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5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Automatizovani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9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65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</a:t>
            </a: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backup-a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903291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9A0237D2-267C-CA74-477F-10F6DD0D24DE}"/>
              </a:ext>
            </a:extLst>
          </p:cNvPr>
          <p:cNvSpPr txBox="1"/>
          <p:nvPr/>
        </p:nvSpPr>
        <p:spPr>
          <a:xfrm>
            <a:off x="562905" y="1187580"/>
            <a:ext cx="7703998" cy="58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12094A7A-175D-C1C1-20BC-C620CD178836}"/>
              </a:ext>
            </a:extLst>
          </p:cNvPr>
          <p:cNvSpPr txBox="1"/>
          <p:nvPr/>
        </p:nvSpPr>
        <p:spPr>
          <a:xfrm>
            <a:off x="-586410" y="2925035"/>
            <a:ext cx="5431883" cy="58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46C0-37F1-1B2D-EAFA-DE0C1620D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20493"/>
            <a:ext cx="5943600" cy="1029335"/>
          </a:xfrm>
          <a:prstGeom prst="rect">
            <a:avLst/>
          </a:prstGeom>
        </p:spPr>
      </p:pic>
      <p:pic>
        <p:nvPicPr>
          <p:cNvPr id="7" name="Picture 6" descr="A black and white image of a computer screen&#10;&#10;Description automatically generated">
            <a:extLst>
              <a:ext uri="{FF2B5EF4-FFF2-40B4-BE49-F238E27FC236}">
                <a16:creationId xmlns:a16="http://schemas.microsoft.com/office/drawing/2014/main" id="{CCDAF644-889B-4E0C-B057-A8269CBFD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19089"/>
            <a:ext cx="5943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1339" y="27902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BE53E5A-99FD-5D36-8C4D-837E37D7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1225202"/>
            <a:ext cx="6087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Pregled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interfejsno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komandne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linije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69E0CF7-8729-412E-4BEE-CD800751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5" y="3061179"/>
            <a:ext cx="34275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Pregled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informacija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konkretnom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backup-u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80A1B2F-3152-FEB3-7DD6-FC47E26D8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75" y="1570487"/>
            <a:ext cx="4566303" cy="1467242"/>
          </a:xfrm>
          <a:prstGeom prst="rect">
            <a:avLst/>
          </a:prstGeom>
        </p:spPr>
      </p:pic>
      <p:pic>
        <p:nvPicPr>
          <p:cNvPr id="3" name="Picture 2" descr="A black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97363071-79B9-1798-FE7B-D33C50A39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85196"/>
            <a:ext cx="5943600" cy="12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konfiguracije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96388" y="1356321"/>
            <a:ext cx="7642227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Prilikom kreiranja/ažuriranja instance postoji opcija za omogućavanje visoke dostupnosti (HA) instance, pri čemu se obezbeđuje da baza podataka bude dostupna i funkcionalna čak i u slučaju problema sa hardverom, softverom ili mrežom. 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Omogućavanje HA instanci baze podataka se postiže kroz konfiguraciju regionalne instance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6A37FA-AFC3-3742-2EC8-521EB98E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8" y="3439408"/>
            <a:ext cx="5943600" cy="8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Failover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96388" y="1427885"/>
            <a:ext cx="7642227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 komandne linije, nakon podešavanja HA konfiguracije, može se inicirati preusmeravanje (failover) da bi se proverilo kako će aplikacija da reaguje ukoliko dođe do toga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Dok se vrši preusmeravanje, primarna instanca nije dostupna i nije moguće povezati se na nju dok se preusmeravanje ne izvrši. 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black and white screen&#10;&#10;Description automatically generated">
            <a:extLst>
              <a:ext uri="{FF2B5EF4-FFF2-40B4-BE49-F238E27FC236}">
                <a16:creationId xmlns:a16="http://schemas.microsoft.com/office/drawing/2014/main" id="{BDB6D220-DB70-A8F8-BAFD-D7D471F19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91" y="3315915"/>
            <a:ext cx="5943600" cy="9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55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sr-Latn-R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Logging 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1200" y="1214770"/>
            <a:ext cx="8106269" cy="11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2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Logging je usluga koja omogućava skladištenje, pretragu i analizu log podataka i podataka o događajima sa Google Cloud-a. </a:t>
            </a:r>
            <a:endParaRPr lang="en-GB" sz="12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2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Cloud SQL-u ova usluga omogućava praćenje i nadgledanje aktivnosti i događaja nad kreiranim instancama kako bi otkrili probleme, pratili performanse i povećali sigurnost.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B59F438-2978-5C12-DAF1-7040996A2D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88" y="2320492"/>
            <a:ext cx="5943600" cy="26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323968" y="2381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Praćenje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CPU-a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memorije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Praćenje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opterećenja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CPU-a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korišćenja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memorije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59C9A01-EE2A-5914-F4A4-E16174D5B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37" y="1703157"/>
            <a:ext cx="5943600" cy="148336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1A677AB-C781-3081-F484-B394A236A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37" y="3377117"/>
            <a:ext cx="5976239" cy="11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8211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uvek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najnovijoj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stabilnoj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verziji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operativnog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dostupnošću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99,99%. PaaS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ugrađene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fokus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specifične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domen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aktivnosti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ključne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visoko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visokih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rešenja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Azure-u.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izbor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obrađuju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nerelacione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strukture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grafikoni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JSON,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prostorni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XML.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8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0" y="1521078"/>
            <a:ext cx="7976740" cy="2177543"/>
          </a:xfrm>
        </p:spPr>
        <p:txBody>
          <a:bodyPr/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deploy-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kojoj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Cloud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organizuju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čuvaju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polustrukturirane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baš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tradicionalne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lokalne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54C0D17-15A0-D0E5-70FF-4829C5F86E52}"/>
              </a:ext>
            </a:extLst>
          </p:cNvPr>
          <p:cNvSpPr txBox="1">
            <a:spLocks/>
          </p:cNvSpPr>
          <p:nvPr/>
        </p:nvSpPr>
        <p:spPr>
          <a:xfrm>
            <a:off x="583630" y="2432156"/>
            <a:ext cx="7976740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napravljena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javnom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hibridnom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pomogla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unutar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tradicionalna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lokalna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klasifikovati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nerelacione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Relacione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Nerelacione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9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3489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Azure 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Single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potpuno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mikroservise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pouzdan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izvor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slična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sadržanoj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SQL Server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Elastic pool (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Elastični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kolekcija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zajedničkim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CPU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Single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premeštati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elastic pool-a.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18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32538" y="308878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32022" y="1316956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definisati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single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prenosiva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zagarantovanu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računarskih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memorijskih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storage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posvećena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 deli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dinamički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storage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Na primer,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dobiti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1 do 128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vCore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32 GB do 4 TB.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Nivo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usluge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Hyperscale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100 TB,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uz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brzog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pravljenja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restore-a.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elastic pool-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dele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premestiti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postojeća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single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maksimalno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iskoristili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uštedeo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novac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dinamički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elastic pool-a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nagore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nadole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59103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Amazon RDS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8211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Amazon Relational Database Service (Amazon RDS) je web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olakšava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setup,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AWS Cloud-u.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isplativ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kapacitet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promenljivom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veličinom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standardnu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uobičajenim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zadacima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01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171648" y="367049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420318"/>
            <a:ext cx="7889427" cy="314174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91713" y="1752384"/>
            <a:ext cx="4818599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AWS Cloud-u.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gradivni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blok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Amazon RDS-a je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korišćenjem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samostalnom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modifikujete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koristeći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AWS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(AWS CLI), Amazon RDS API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AWS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upravljačku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konzolu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2942946-6B1F-DEB3-63C0-2311459CD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47" y="1637051"/>
            <a:ext cx="2694940" cy="270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8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Amazon RDS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vrste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3489" y="1351252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Amazon RDS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tri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tipa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Provisioned IOPS SSD – Provisioned IOPS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dizajnirano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zadovolji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intenzivnih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nisku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latenciju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konzistentan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protok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Obezbeđeno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IOPS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najpogodnije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proizvodna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General Purpose SSD – SSD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zapremine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nude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isplativo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idealno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širok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spektar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pokreću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srednjim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najpogodnije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razvoj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testiranje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Amazon RDS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podržava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kompatibilnosti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unazad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Preporučujemo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SSD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obezbeđeni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IOPS SSD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Maksimalna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dozvoljena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DB instance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3 TiB. 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9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7950069" y="3925501"/>
            <a:ext cx="9264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>
            <a:spLocks noGrp="1"/>
          </p:cNvSpPr>
          <p:nvPr>
            <p:ph type="title"/>
          </p:nvPr>
        </p:nvSpPr>
        <p:spPr>
          <a:xfrm>
            <a:off x="720000" y="29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546653" y="1017725"/>
            <a:ext cx="8030818" cy="357415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497D0-3AC4-7830-F635-F5832A60C712}"/>
              </a:ext>
            </a:extLst>
          </p:cNvPr>
          <p:cNvSpPr txBox="1"/>
          <p:nvPr/>
        </p:nvSpPr>
        <p:spPr>
          <a:xfrm>
            <a:off x="632450" y="1242467"/>
            <a:ext cx="7717736" cy="295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 as a Service (DaaS)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revolucionarni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posebno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MSSQL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donosi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strateške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prednosti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značajno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unapređuju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tehničku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infrastrukturu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DaaS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donose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značajne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unapređuju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sigurnost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Implementacija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rešenja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kod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MSSQL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bolje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prilagode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dinamičnom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tehnološkim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ubTitle" idx="1"/>
          </p:nvPr>
        </p:nvSpPr>
        <p:spPr>
          <a:xfrm>
            <a:off x="1684683" y="1858618"/>
            <a:ext cx="5774634" cy="120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7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>
            <a:spLocks noGrp="1"/>
          </p:cNvSpPr>
          <p:nvPr>
            <p:ph type="subTitle" idx="3"/>
          </p:nvPr>
        </p:nvSpPr>
        <p:spPr>
          <a:xfrm>
            <a:off x="1739348" y="2035037"/>
            <a:ext cx="3578087" cy="1073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Pitanja</a:t>
            </a:r>
            <a:r>
              <a:rPr lang="en-GB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5413149" y="273973"/>
            <a:ext cx="1506201" cy="1826943"/>
            <a:chOff x="5413149" y="273973"/>
            <a:chExt cx="1506201" cy="1826943"/>
          </a:xfrm>
        </p:grpSpPr>
        <p:pic>
          <p:nvPicPr>
            <p:cNvPr id="491" name="Google Shape;4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5413628" y="595194"/>
              <a:ext cx="1505244" cy="150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5"/>
            <p:cNvSpPr/>
            <p:nvPr/>
          </p:nvSpPr>
          <p:spPr>
            <a:xfrm rot="8100000">
              <a:off x="5935878" y="369398"/>
              <a:ext cx="460751" cy="460751"/>
            </a:xfrm>
            <a:prstGeom prst="roundRect">
              <a:avLst>
                <a:gd name="adj" fmla="val 160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3998629" y="3700408"/>
            <a:ext cx="1146700" cy="1146700"/>
            <a:chOff x="3998629" y="3700408"/>
            <a:chExt cx="1146700" cy="1146700"/>
          </a:xfrm>
        </p:grpSpPr>
        <p:pic>
          <p:nvPicPr>
            <p:cNvPr id="494" name="Google Shape;494;p3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5400000" flipH="1">
              <a:off x="3998629" y="3700408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35"/>
            <p:cNvGrpSpPr/>
            <p:nvPr/>
          </p:nvGrpSpPr>
          <p:grpSpPr>
            <a:xfrm rot="5400000">
              <a:off x="4526816" y="4284354"/>
              <a:ext cx="96900" cy="639291"/>
              <a:chOff x="8382321" y="2252104"/>
              <a:chExt cx="96900" cy="639291"/>
            </a:xfrm>
          </p:grpSpPr>
          <p:sp>
            <p:nvSpPr>
              <p:cNvPr id="496" name="Google Shape;496;p35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4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353569" y="310945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1068361" y="1510883"/>
            <a:ext cx="6386281" cy="304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7000"/>
              </a:lnSpc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Prednosti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20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20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Smanjeni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</a:t>
            </a:r>
            <a:endParaRPr lang="en-US" sz="20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Poboljšana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agilnost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skalabilnost</a:t>
            </a:r>
            <a:endParaRPr lang="en-US" sz="20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Niži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ukupni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vlasništva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(TCO)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opcije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US" sz="20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Sigurni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bezbedni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</a:t>
            </a:r>
            <a:endParaRPr lang="en-US" sz="20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Bolja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pouzdanost</a:t>
            </a:r>
            <a:endParaRPr lang="en-GB" sz="20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380162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0914" y="1692276"/>
            <a:ext cx="5760312" cy="2829059"/>
          </a:xfrm>
        </p:spPr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Tradicionalno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SQL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bila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smeštena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lokalno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Međutim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pojavom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računarstva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ponudili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primene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(DBaaS).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SQL, Microsoft Azure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Amazon RDS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uobičajeni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primeri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DBaaS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b="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7045F-9F5F-A5D6-8AB6-30F415929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85" y="1597039"/>
            <a:ext cx="1859915" cy="260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36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D91E9C-1862-B200-1103-E81A0660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>
            <a:extLst>
              <a:ext uri="{FF2B5EF4-FFF2-40B4-BE49-F238E27FC236}">
                <a16:creationId xmlns:a16="http://schemas.microsoft.com/office/drawing/2014/main" id="{94BDFCF1-AD5F-F491-4F76-9E821A6B7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E5B11-8B27-8E0B-45B7-0D7EAB90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17" y="1399656"/>
            <a:ext cx="7704001" cy="310277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Database-as-a-Service (DBaaS)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softver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omogućavaju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korisnicima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postavljaju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skaliraju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bez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potrebe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podešavanjem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fizičkog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hardvera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instaliranjem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softvera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konfigurisanjem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performansi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DBaaS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dodaje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pojednostavio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svakodnevne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Sa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automatizovanim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operacijama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jednim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klikom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pojednostavljenje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DBaaS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može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eliminisati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dosadne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dugotrajne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administrativne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298453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b="1" i="0" kern="100" dirty="0" err="1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282148"/>
            <a:ext cx="7704001" cy="3178511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1110432" y="1434109"/>
            <a:ext cx="7114833" cy="276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ključnih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između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DBaaS-a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DBMS-a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model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infrastrukturom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Skalabilnost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Administracija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održavanje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kontrola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20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b="1" i="0" kern="100" dirty="0" err="1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84583" y="1184372"/>
            <a:ext cx="7613374" cy="88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Postoji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nekoliko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ubedljivih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razloga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odluči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korišćenje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DBaaS-a (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). Evo pet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prednosti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A27A0025-1310-8877-E1AC-DC99D75FE9B3}"/>
              </a:ext>
            </a:extLst>
          </p:cNvPr>
          <p:cNvSpPr txBox="1"/>
          <p:nvPr/>
        </p:nvSpPr>
        <p:spPr>
          <a:xfrm>
            <a:off x="1473794" y="2184097"/>
            <a:ext cx="7542160" cy="165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klikom</a:t>
            </a: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potrebama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Zaštitita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Povećanje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Povećanje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produktivnost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20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658785" y="1431235"/>
            <a:ext cx="7704000" cy="2987390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923832" y="1751493"/>
            <a:ext cx="7173905" cy="252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sastoji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skupa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fizičkih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hard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diskovi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virtuelnih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virtuelne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mašine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(VM), koji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nalaze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centrima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širom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sveta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lokacija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centra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u </a:t>
            </a:r>
            <a:r>
              <a:rPr lang="en-US" sz="1600" i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region je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zona,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izolovane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druge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unutar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zona je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identifikovana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imenom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kombinuje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identifikator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slova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imenom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Na primer, zona a u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istočne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Azije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zove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asia-east1-a.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7128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Project Pitch Deck by Slidesgo">
  <a:themeElements>
    <a:clrScheme name="Simple Light">
      <a:dk1>
        <a:srgbClr val="FFFFFF"/>
      </a:dk1>
      <a:lt1>
        <a:srgbClr val="B12AC7"/>
      </a:lt1>
      <a:dk2>
        <a:srgbClr val="1A237E"/>
      </a:dk2>
      <a:lt2>
        <a:srgbClr val="0396D8"/>
      </a:lt2>
      <a:accent1>
        <a:srgbClr val="1851A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2179</Words>
  <Application>Microsoft Office PowerPoint</Application>
  <PresentationFormat>On-screen Show (16:9)</PresentationFormat>
  <Paragraphs>149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Times New Roman</vt:lpstr>
      <vt:lpstr>Symbol</vt:lpstr>
      <vt:lpstr>Courier New</vt:lpstr>
      <vt:lpstr>Aptos Display</vt:lpstr>
      <vt:lpstr>DM Sans</vt:lpstr>
      <vt:lpstr>Arial</vt:lpstr>
      <vt:lpstr>Aptos</vt:lpstr>
      <vt:lpstr>Open Sans Light</vt:lpstr>
      <vt:lpstr>Open Sans</vt:lpstr>
      <vt:lpstr>Wingdings</vt:lpstr>
      <vt:lpstr>Software Project Pitch Deck by Slidesgo</vt:lpstr>
      <vt:lpstr>Cloud baze podataka i Database-as-a-service rešenja kod MS SQL-a</vt:lpstr>
      <vt:lpstr>Uvod</vt:lpstr>
      <vt:lpstr>Cloud baze podataka</vt:lpstr>
      <vt:lpstr>Cloud baze podataka</vt:lpstr>
      <vt:lpstr>Cloud baze podataka</vt:lpstr>
      <vt:lpstr>DBaaS rešenja za MSSQL</vt:lpstr>
      <vt:lpstr>DBaaS rešenja za MSSQL</vt:lpstr>
      <vt:lpstr>DBaaS rešenja za MSSQL</vt:lpstr>
      <vt:lpstr>Google Cloud SQL</vt:lpstr>
      <vt:lpstr>Google Cloud SQL</vt:lpstr>
      <vt:lpstr>Google Cloud SQL</vt:lpstr>
      <vt:lpstr>Načini interakcije sa uslugama</vt:lpstr>
      <vt:lpstr>Načini interakcije sa uslugama</vt:lpstr>
      <vt:lpstr>Načini interakcije sa uslugama</vt:lpstr>
      <vt:lpstr>Kreiranje instance</vt:lpstr>
      <vt:lpstr>Kreiranje instance</vt:lpstr>
      <vt:lpstr>Pregled kreiranih instanci</vt:lpstr>
      <vt:lpstr>Dostupnost instance</vt:lpstr>
      <vt:lpstr>Autorizovanje i Autentifikacija</vt:lpstr>
      <vt:lpstr>Povezivanje na instancu pomoću SSMS-a</vt:lpstr>
      <vt:lpstr>Kreiranje baze podataka</vt:lpstr>
      <vt:lpstr>Backup</vt:lpstr>
      <vt:lpstr>Kreiranje backup-a</vt:lpstr>
      <vt:lpstr>Backup</vt:lpstr>
      <vt:lpstr>HA konfiguracije</vt:lpstr>
      <vt:lpstr>Failover</vt:lpstr>
      <vt:lpstr>Cloud Logging </vt:lpstr>
      <vt:lpstr>Praćenje CPU-a i memorije</vt:lpstr>
      <vt:lpstr>Azure SQL Database</vt:lpstr>
      <vt:lpstr>Azure SQL Database</vt:lpstr>
      <vt:lpstr>Azure SQL Database</vt:lpstr>
      <vt:lpstr>Amazon RDS</vt:lpstr>
      <vt:lpstr>DB instance</vt:lpstr>
      <vt:lpstr>Amazon RDS vrste skladištenja</vt:lpstr>
      <vt:lpstr>Zaključak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Katarina Maksimovic</dc:creator>
  <cp:lastModifiedBy>Katarina Maksimovic</cp:lastModifiedBy>
  <cp:revision>51</cp:revision>
  <dcterms:modified xsi:type="dcterms:W3CDTF">2024-06-29T15:07:02Z</dcterms:modified>
</cp:coreProperties>
</file>